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86" r:id="rId26"/>
    <p:sldId id="279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D737A-F52B-4D58-BB4F-D28AA8F9D56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EBAD7-7796-429E-98B5-950F02BA8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2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2833616"/>
            <a:ext cx="8438489" cy="205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6310" y="3650191"/>
            <a:ext cx="4338320" cy="123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9158"/>
            <a:ext cx="671957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1223010"/>
            <a:ext cx="5799455" cy="467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56310" y="2833616"/>
            <a:ext cx="8438489" cy="1543371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1657350">
              <a:lnSpc>
                <a:spcPct val="100000"/>
              </a:lnSpc>
              <a:spcBef>
                <a:spcPts val="2595"/>
              </a:spcBef>
            </a:pPr>
            <a:r>
              <a:rPr sz="5400" dirty="0"/>
              <a:t>Early</a:t>
            </a:r>
            <a:r>
              <a:rPr sz="5400" spc="-135" dirty="0"/>
              <a:t> </a:t>
            </a:r>
            <a:r>
              <a:rPr sz="5400" dirty="0"/>
              <a:t>Reading</a:t>
            </a:r>
            <a:r>
              <a:rPr sz="5400" spc="-135" dirty="0"/>
              <a:t> </a:t>
            </a:r>
            <a:r>
              <a:rPr sz="5400" spc="-10" dirty="0"/>
              <a:t>Meeting</a:t>
            </a:r>
            <a:endParaRPr sz="5400" dirty="0"/>
          </a:p>
          <a:p>
            <a:pPr marL="5671820">
              <a:lnSpc>
                <a:spcPct val="100000"/>
              </a:lnSpc>
              <a:spcBef>
                <a:spcPts val="830"/>
              </a:spcBef>
            </a:pPr>
            <a:r>
              <a:rPr lang="en-GB" sz="1800" dirty="0">
                <a:solidFill>
                  <a:srgbClr val="7E7E7E"/>
                </a:solidFill>
              </a:rPr>
              <a:t>September</a:t>
            </a:r>
            <a:r>
              <a:rPr sz="1800" spc="-5" dirty="0">
                <a:solidFill>
                  <a:srgbClr val="7E7E7E"/>
                </a:solidFill>
              </a:rPr>
              <a:t> </a:t>
            </a:r>
            <a:r>
              <a:rPr sz="1800" spc="-20" dirty="0">
                <a:solidFill>
                  <a:srgbClr val="7E7E7E"/>
                </a:solidFill>
              </a:rPr>
              <a:t>2022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62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0714" algn="l"/>
              </a:tabLst>
            </a:pPr>
            <a:r>
              <a:rPr b="1" dirty="0">
                <a:latin typeface="Trebuchet MS"/>
                <a:cs typeface="Trebuchet MS"/>
              </a:rPr>
              <a:t>Why</a:t>
            </a:r>
            <a:r>
              <a:rPr b="1" spc="10" dirty="0">
                <a:latin typeface="Trebuchet MS"/>
                <a:cs typeface="Trebuchet MS"/>
              </a:rPr>
              <a:t> </a:t>
            </a:r>
            <a:r>
              <a:rPr b="1" spc="-25" dirty="0">
                <a:latin typeface="Trebuchet MS"/>
                <a:cs typeface="Trebuchet MS"/>
              </a:rPr>
              <a:t>are</a:t>
            </a:r>
            <a:r>
              <a:rPr b="1" dirty="0">
                <a:latin typeface="Trebuchet MS"/>
                <a:cs typeface="Trebuchet MS"/>
              </a:rPr>
              <a:t>	we</a:t>
            </a:r>
            <a:r>
              <a:rPr b="1" spc="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using</a:t>
            </a:r>
            <a:r>
              <a:rPr b="1" spc="-10" dirty="0">
                <a:latin typeface="Trebuchet MS"/>
                <a:cs typeface="Trebuchet MS"/>
              </a:rPr>
              <a:t> eBooks?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16761"/>
            <a:ext cx="7880350" cy="461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62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enjoy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books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screen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completing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fun</a:t>
            </a:r>
            <a:r>
              <a:rPr sz="2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quiz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found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eBooks</a:t>
            </a:r>
            <a:endParaRPr sz="2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15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-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Click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bug’s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face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these!</a:t>
            </a:r>
            <a:endParaRPr sz="2400">
              <a:latin typeface="Trebuchet MS"/>
              <a:cs typeface="Trebuchet MS"/>
            </a:endParaRPr>
          </a:p>
          <a:p>
            <a:pPr marL="355600" marR="35560" indent="-342900">
              <a:lnSpc>
                <a:spcPct val="100000"/>
              </a:lnSpc>
              <a:spcBef>
                <a:spcPts val="99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quiz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help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children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practise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skills,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blending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grapheme</a:t>
            </a:r>
            <a:r>
              <a:rPr sz="2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retrieving</a:t>
            </a:r>
            <a:r>
              <a:rPr sz="2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EYFS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KS1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eBooks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also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audio-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books,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so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enjoy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hearing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expressive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story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7583" y="4014215"/>
            <a:ext cx="1616964" cy="25862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4711" y="609600"/>
            <a:ext cx="3259836" cy="18531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Accessing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the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eBooks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33345"/>
            <a:ext cx="3576954" cy="35871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</a:pPr>
            <a:r>
              <a:rPr sz="255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550" spc="-3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Each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has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own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login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details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ActiveLearn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Platform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which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hosts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Bug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Club.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read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eBooks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here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2352" y="1930907"/>
            <a:ext cx="6435852" cy="34686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A</a:t>
            </a:r>
            <a:r>
              <a:rPr b="1" spc="-27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child’s</a:t>
            </a:r>
            <a:r>
              <a:rPr b="1" spc="-18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homepage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81937"/>
            <a:ext cx="6059805" cy="431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55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550" spc="-3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3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3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see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eBooks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games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“My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Stuff”</a:t>
            </a:r>
            <a:endParaRPr sz="3200" dirty="0">
              <a:latin typeface="Trebuchet MS"/>
              <a:cs typeface="Trebuchet MS"/>
            </a:endParaRPr>
          </a:p>
          <a:p>
            <a:pPr marL="355600" marR="1214755" indent="-342900">
              <a:lnSpc>
                <a:spcPct val="100000"/>
              </a:lnSpc>
              <a:spcBef>
                <a:spcPts val="1000"/>
              </a:spcBef>
            </a:pPr>
            <a:r>
              <a:rPr sz="255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550" spc="-3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32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allocate</a:t>
            </a:r>
            <a:r>
              <a:rPr sz="3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eBooks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according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3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404040"/>
                </a:solidFill>
                <a:latin typeface="Trebuchet MS"/>
                <a:cs typeface="Trebuchet MS"/>
              </a:rPr>
              <a:t>child’s</a:t>
            </a:r>
            <a:r>
              <a:rPr lang="en-GB" sz="3200" spc="-30" dirty="0"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endParaRPr sz="3200" dirty="0">
              <a:latin typeface="Trebuchet MS"/>
              <a:cs typeface="Trebuchet MS"/>
            </a:endParaRPr>
          </a:p>
          <a:p>
            <a:pPr marL="355600" marR="322580" indent="-342900">
              <a:lnSpc>
                <a:spcPct val="100000"/>
              </a:lnSpc>
              <a:spcBef>
                <a:spcPts val="1015"/>
              </a:spcBef>
            </a:pPr>
            <a:r>
              <a:rPr sz="255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550" spc="-3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3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3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multiple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eBooks</a:t>
            </a:r>
            <a:r>
              <a:rPr sz="3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My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Stuff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at any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one 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4452" y="1996439"/>
            <a:ext cx="5527547" cy="40446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Reading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an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eBook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65858"/>
            <a:ext cx="5099050" cy="4163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 algn="just">
              <a:lnSpc>
                <a:spcPts val="3020"/>
              </a:lnSpc>
              <a:spcBef>
                <a:spcPts val="48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4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Look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inside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front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cover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notes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activities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endParaRPr sz="2800">
              <a:latin typeface="Trebuchet MS"/>
              <a:cs typeface="Trebuchet MS"/>
            </a:endParaRPr>
          </a:p>
          <a:p>
            <a:pPr marL="355600" marR="97155" indent="-342900">
              <a:lnSpc>
                <a:spcPts val="3020"/>
              </a:lnSpc>
              <a:spcBef>
                <a:spcPts val="1019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book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and,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where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appear,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click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bug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icons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open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quiz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endParaRPr sz="2800">
              <a:latin typeface="Trebuchet MS"/>
              <a:cs typeface="Trebuchet MS"/>
            </a:endParaRPr>
          </a:p>
          <a:p>
            <a:pPr marL="355600" marR="260350" indent="-342900">
              <a:lnSpc>
                <a:spcPts val="3020"/>
              </a:lnSpc>
              <a:spcBef>
                <a:spcPts val="101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come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back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books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any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finish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quiz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6668" y="70103"/>
            <a:ext cx="2057400" cy="18608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2744" y="2394204"/>
            <a:ext cx="6021324" cy="31516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0121"/>
            <a:ext cx="12176125" cy="5628005"/>
            <a:chOff x="0" y="1230121"/>
            <a:chExt cx="12176125" cy="5628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457" y="1230121"/>
              <a:ext cx="7899450" cy="43261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221" y="1230121"/>
              <a:ext cx="7994827" cy="5466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Playing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the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language</a:t>
            </a:r>
            <a:r>
              <a:rPr b="1" spc="-10" dirty="0">
                <a:latin typeface="Trebuchet MS"/>
                <a:cs typeface="Trebuchet MS"/>
              </a:rPr>
              <a:t> games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6310" y="5549900"/>
            <a:ext cx="31311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Playing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games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counts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reading!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rebuchet MS"/>
                <a:cs typeface="Trebuchet MS"/>
              </a:rPr>
              <a:t>Rewards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465579"/>
            <a:ext cx="9519920" cy="247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651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your child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finished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all of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quiz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 an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eBook,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gain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some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coins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 have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 a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few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eBooks,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enough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coins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gain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reward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spend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their coins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multiple</a:t>
            </a:r>
            <a:r>
              <a:rPr sz="24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ActiveLearn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reward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worlds on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games,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items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treehouse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etc.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7341" y="3926014"/>
            <a:ext cx="11355070" cy="2932430"/>
            <a:chOff x="677341" y="3926014"/>
            <a:chExt cx="11355070" cy="2932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223" y="4404487"/>
              <a:ext cx="4482884" cy="2453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2593" y="3926014"/>
              <a:ext cx="4416742" cy="29319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341" y="4090847"/>
              <a:ext cx="4187990" cy="27671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268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My </a:t>
            </a:r>
            <a:r>
              <a:rPr b="1" spc="-10" dirty="0">
                <a:latin typeface="Trebuchet MS"/>
                <a:cs typeface="Trebuchet MS"/>
              </a:rPr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461008"/>
            <a:ext cx="8119109" cy="210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your child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finished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eBook,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eBook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move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My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Library where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 can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again,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they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want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recommend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each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book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times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eBook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‘My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Stuff’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9226" y="3810000"/>
            <a:ext cx="4287520" cy="29819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1428" y="3810000"/>
            <a:ext cx="5143500" cy="304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51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Getting the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most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out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of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the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eBooks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56231"/>
            <a:ext cx="9224645" cy="38195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55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550" spc="-3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Encourage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attempt</a:t>
            </a:r>
            <a:r>
              <a:rPr sz="3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quizzes</a:t>
            </a:r>
            <a:endParaRPr sz="32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55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550" spc="-3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32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child’s</a:t>
            </a:r>
            <a:r>
              <a:rPr sz="3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teacher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3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track</a:t>
            </a:r>
            <a:r>
              <a:rPr sz="3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3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progress</a:t>
            </a:r>
            <a:r>
              <a:rPr sz="3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help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them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types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quiz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they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struggle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building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into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lessons</a:t>
            </a:r>
            <a:endParaRPr sz="3200">
              <a:latin typeface="Trebuchet MS"/>
              <a:cs typeface="Trebuchet MS"/>
            </a:endParaRPr>
          </a:p>
          <a:p>
            <a:pPr marL="355600" marR="55244" indent="-342900" algn="just">
              <a:lnSpc>
                <a:spcPct val="100000"/>
              </a:lnSpc>
              <a:spcBef>
                <a:spcPts val="1000"/>
              </a:spcBef>
            </a:pPr>
            <a:r>
              <a:rPr sz="2550" spc="3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550" spc="-204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Allow</a:t>
            </a:r>
            <a:r>
              <a:rPr sz="32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3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3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3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3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3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favourite</a:t>
            </a:r>
            <a:r>
              <a:rPr sz="3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eBook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again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3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build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confidence</a:t>
            </a:r>
            <a:r>
              <a:rPr sz="3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stamina</a:t>
            </a:r>
            <a:r>
              <a:rPr sz="32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lead</a:t>
            </a:r>
            <a:r>
              <a:rPr sz="3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3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3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‘storyteller’</a:t>
            </a:r>
            <a:r>
              <a:rPr sz="3200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voice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Effects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of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parents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and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schools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34998"/>
            <a:ext cx="831469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younger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is,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stronger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impact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parent.</a:t>
            </a:r>
            <a:r>
              <a:rPr sz="2800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age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times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impact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school!</a:t>
            </a:r>
            <a:r>
              <a:rPr sz="2800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en-GB" sz="2800" spc="-18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8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Research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shows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parental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engagement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endParaRPr sz="2800" dirty="0">
              <a:latin typeface="Trebuchet MS"/>
              <a:cs typeface="Trebuchet MS"/>
            </a:endParaRPr>
          </a:p>
          <a:p>
            <a:pPr marL="355600" marR="34925">
              <a:lnSpc>
                <a:spcPct val="100000"/>
              </a:lnSpc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significant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impact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children’s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ability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more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child,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better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get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rebuchet MS"/>
                <a:cs typeface="Trebuchet MS"/>
              </a:rPr>
              <a:t>Fluency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767966"/>
            <a:ext cx="8596630" cy="406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Fluent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decoding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allows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understand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read.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This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because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fluent reader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accurate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speedy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their reading.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 many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words ‘at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glance’.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This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only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achieved through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re-reading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texts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practice</a:t>
            </a:r>
            <a:endParaRPr sz="2400">
              <a:latin typeface="Trebuchet MS"/>
              <a:cs typeface="Trebuchet MS"/>
            </a:endParaRPr>
          </a:p>
          <a:p>
            <a:pPr marL="355600" marR="7239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gain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fluency,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motivation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increases,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they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start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enjoy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willing to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endParaRPr sz="2400">
              <a:latin typeface="Trebuchet MS"/>
              <a:cs typeface="Trebuchet MS"/>
            </a:endParaRPr>
          </a:p>
          <a:p>
            <a:pPr marL="355600" marR="523240" indent="-3429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Year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1,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considered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fluent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can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accurately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 an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age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appropriate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text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60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words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per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minute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Year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3,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rises to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90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words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per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minute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83394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What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do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we</a:t>
            </a:r>
            <a:r>
              <a:rPr b="1" spc="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want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for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our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early </a:t>
            </a:r>
            <a:r>
              <a:rPr b="1" spc="-10" dirty="0">
                <a:latin typeface="Trebuchet MS"/>
                <a:cs typeface="Trebuchet MS"/>
              </a:rPr>
              <a:t>readers </a:t>
            </a:r>
            <a:r>
              <a:rPr b="1" dirty="0">
                <a:latin typeface="Trebuchet MS"/>
                <a:cs typeface="Trebuchet MS"/>
              </a:rPr>
              <a:t>at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lang="en-GB" b="1" spc="-15" dirty="0"/>
              <a:t>Ilsington</a:t>
            </a:r>
            <a:r>
              <a:rPr b="1" spc="-20" dirty="0">
                <a:latin typeface="Trebuchet MS"/>
                <a:cs typeface="Trebuchet MS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44013"/>
            <a:ext cx="8216900" cy="383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0525" algn="l"/>
              </a:tabLst>
            </a:pPr>
            <a:r>
              <a:rPr sz="2050" spc="14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600" spc="-135" dirty="0">
                <a:latin typeface="Trebuchet MS"/>
                <a:cs typeface="Trebuchet MS"/>
              </a:rPr>
              <a:t>To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promote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encourage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lifelong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love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reading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00">
              <a:latin typeface="Trebuchet MS"/>
              <a:cs typeface="Trebuchet MS"/>
            </a:endParaRPr>
          </a:p>
          <a:p>
            <a:pPr marL="390525" marR="234950" indent="-378460">
              <a:lnSpc>
                <a:spcPct val="90000"/>
              </a:lnSpc>
              <a:tabLst>
                <a:tab pos="390525" algn="l"/>
              </a:tabLst>
            </a:pPr>
            <a:r>
              <a:rPr sz="2050" spc="14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600" spc="-135" dirty="0">
                <a:latin typeface="Trebuchet MS"/>
                <a:cs typeface="Trebuchet MS"/>
              </a:rPr>
              <a:t>To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develop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interest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love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books, </a:t>
            </a:r>
            <a:r>
              <a:rPr sz="2600" dirty="0">
                <a:latin typeface="Trebuchet MS"/>
                <a:cs typeface="Trebuchet MS"/>
              </a:rPr>
              <a:t>encouraging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children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become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attentive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listeners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independent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reflective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readers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300">
              <a:latin typeface="Trebuchet MS"/>
              <a:cs typeface="Trebuchet MS"/>
            </a:endParaRPr>
          </a:p>
          <a:p>
            <a:pPr marL="390525" marR="5080" indent="-378460" algn="just">
              <a:lnSpc>
                <a:spcPts val="2810"/>
              </a:lnSpc>
            </a:pPr>
            <a:r>
              <a:rPr sz="2050" spc="19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50" spc="47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600" spc="-135" dirty="0">
                <a:latin typeface="Trebuchet MS"/>
                <a:cs typeface="Trebuchet MS"/>
              </a:rPr>
              <a:t>To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able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read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variety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different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words </a:t>
            </a:r>
            <a:r>
              <a:rPr sz="2600" spc="-10" dirty="0">
                <a:latin typeface="Trebuchet MS"/>
                <a:cs typeface="Trebuchet MS"/>
              </a:rPr>
              <a:t>using </a:t>
            </a:r>
            <a:r>
              <a:rPr sz="2600" dirty="0">
                <a:latin typeface="Trebuchet MS"/>
                <a:cs typeface="Trebuchet MS"/>
              </a:rPr>
              <a:t>their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phonetic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knowledge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feel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confident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have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25" dirty="0">
                <a:latin typeface="Trebuchet MS"/>
                <a:cs typeface="Trebuchet MS"/>
              </a:rPr>
              <a:t>go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9040" algn="l"/>
              </a:tabLst>
            </a:pPr>
            <a:r>
              <a:rPr b="1" dirty="0">
                <a:latin typeface="Trebuchet MS"/>
                <a:cs typeface="Trebuchet MS"/>
              </a:rPr>
              <a:t>Expectations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for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Home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b="1" spc="-10" dirty="0">
                <a:latin typeface="Trebuchet MS"/>
                <a:cs typeface="Trebuchet MS"/>
              </a:rPr>
              <a:t>Reading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447926"/>
            <a:ext cx="9409430" cy="397737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Please read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your child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least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times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week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Log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Record</a:t>
            </a:r>
            <a:r>
              <a:rPr lang="en-GB" sz="2400" spc="-10" dirty="0">
                <a:solidFill>
                  <a:srgbClr val="404040"/>
                </a:solidFill>
                <a:latin typeface="Trebuchet MS"/>
                <a:cs typeface="Trebuchet MS"/>
              </a:rPr>
              <a:t> Book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Encourage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them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widely!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BugClub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eBooks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‘bread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butter’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want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them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experience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wide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range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text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types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authors,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favourite books,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comics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etc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share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together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great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too.</a:t>
            </a:r>
            <a:endParaRPr sz="2400" dirty="0">
              <a:latin typeface="Trebuchet MS"/>
              <a:cs typeface="Trebuchet MS"/>
            </a:endParaRPr>
          </a:p>
          <a:p>
            <a:pPr marL="355600" marR="4445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Encourage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your child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each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Bug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Club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eBook</a:t>
            </a:r>
            <a:r>
              <a:rPr sz="24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times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develop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confidence,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fluency and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‘storyteller</a:t>
            </a:r>
            <a:r>
              <a:rPr sz="24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voice’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Keep</a:t>
            </a:r>
            <a:r>
              <a:rPr sz="24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practising</a:t>
            </a:r>
            <a:r>
              <a:rPr sz="24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Tricky</a:t>
            </a:r>
            <a:r>
              <a:rPr sz="24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Words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9040" algn="l"/>
              </a:tabLst>
            </a:pPr>
            <a:r>
              <a:rPr b="1" dirty="0">
                <a:latin typeface="Trebuchet MS"/>
                <a:cs typeface="Trebuchet MS"/>
              </a:rPr>
              <a:t>Expectations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for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Home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b="1" spc="-10" dirty="0">
                <a:latin typeface="Trebuchet MS"/>
                <a:cs typeface="Trebuchet MS"/>
              </a:rPr>
              <a:t>Reading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384945"/>
            <a:ext cx="10007600" cy="3406702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Accelerated</a:t>
            </a:r>
            <a:r>
              <a:rPr sz="2400" b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Reader</a:t>
            </a:r>
            <a:endParaRPr sz="2400" dirty="0">
              <a:latin typeface="Trebuchet MS"/>
              <a:cs typeface="Trebuchet MS"/>
            </a:endParaRPr>
          </a:p>
          <a:p>
            <a:pPr marL="756285" marR="39370" indent="-287020">
              <a:lnSpc>
                <a:spcPct val="100000"/>
              </a:lnSpc>
              <a:spcBef>
                <a:spcPts val="1005"/>
              </a:spcBef>
            </a:pPr>
            <a:r>
              <a:rPr sz="1750" spc="1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750" spc="9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GB" sz="2200" dirty="0" err="1">
                <a:solidFill>
                  <a:srgbClr val="404040"/>
                </a:solidFill>
                <a:latin typeface="Trebuchet MS"/>
                <a:cs typeface="Trebuchet MS"/>
              </a:rPr>
              <a:t>Ilsington's</a:t>
            </a:r>
            <a:r>
              <a:rPr lang="en-GB"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offer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who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‘graduated’</a:t>
            </a:r>
            <a:r>
              <a:rPr sz="22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Bug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Club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finished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Phonics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endParaRPr sz="2200" dirty="0">
              <a:latin typeface="Trebuchet MS"/>
              <a:cs typeface="Trebuchet MS"/>
            </a:endParaRPr>
          </a:p>
          <a:p>
            <a:pPr marL="756285" marR="661035" indent="-287020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7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bring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home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physical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book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ZPD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read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independently,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although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still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encourage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them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adult</a:t>
            </a:r>
            <a:endParaRPr sz="2200" dirty="0">
              <a:latin typeface="Trebuchet MS"/>
              <a:cs typeface="Trebuchet MS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7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complete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5-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question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quiz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book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they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book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library</a:t>
            </a: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9040" algn="l"/>
              </a:tabLst>
            </a:pPr>
            <a:r>
              <a:rPr b="1" dirty="0">
                <a:latin typeface="Trebuchet MS"/>
                <a:cs typeface="Trebuchet MS"/>
              </a:rPr>
              <a:t>Expectations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for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Home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b="1" spc="-10" dirty="0">
                <a:latin typeface="Trebuchet MS"/>
                <a:cs typeface="Trebuchet MS"/>
              </a:rPr>
              <a:t>Reading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939798"/>
            <a:ext cx="8199755" cy="3284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7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2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accesses</a:t>
            </a:r>
            <a:r>
              <a:rPr sz="2800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Accelerated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Reade</a:t>
            </a:r>
            <a:r>
              <a:rPr lang="en-GB" sz="2800" spc="-1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still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rebuchet MS"/>
                <a:cs typeface="Trebuchet MS"/>
              </a:rPr>
              <a:t>least</a:t>
            </a:r>
            <a:r>
              <a:rPr sz="28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8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rebuchet MS"/>
                <a:cs typeface="Trebuchet MS"/>
              </a:rPr>
              <a:t>times </a:t>
            </a:r>
            <a:r>
              <a:rPr sz="2800" b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rebuchet MS"/>
                <a:cs typeface="Trebuchet MS"/>
              </a:rPr>
              <a:t>week</a:t>
            </a:r>
            <a:r>
              <a:rPr sz="28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404040"/>
                </a:solidFill>
                <a:latin typeface="Trebuchet MS"/>
                <a:cs typeface="Trebuchet MS"/>
              </a:rPr>
              <a:t>home</a:t>
            </a:r>
            <a:endParaRPr sz="28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Please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log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Record</a:t>
            </a:r>
            <a:r>
              <a:rPr lang="en-GB" sz="2800" spc="-10" dirty="0">
                <a:solidFill>
                  <a:srgbClr val="404040"/>
                </a:solidFill>
                <a:latin typeface="Trebuchet MS"/>
                <a:cs typeface="Trebuchet MS"/>
              </a:rPr>
              <a:t> Book</a:t>
            </a:r>
            <a:endParaRPr sz="2800" dirty="0">
              <a:latin typeface="Trebuchet MS"/>
              <a:cs typeface="Trebuchet MS"/>
            </a:endParaRPr>
          </a:p>
          <a:p>
            <a:pPr marL="355600" marR="15240" indent="-342900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asking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get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them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thinking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2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ways.</a:t>
            </a:r>
            <a:r>
              <a:rPr sz="28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Going</a:t>
            </a:r>
            <a:r>
              <a:rPr spc="-10" dirty="0"/>
              <a:t> forward…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679" y="1603986"/>
            <a:ext cx="8369300" cy="343491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algn="just">
              <a:defRPr/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lang="en-GB"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Throughout the country, children in Year 1 will all take part in a phonics screening check. This will happen the week beginning Monday 12</a:t>
            </a:r>
            <a:r>
              <a:rPr lang="en-GB" sz="2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June 2023. Children in Year 2 will also take the check if they did not achieve the required result when in Year 1 or they have not taken the test before. 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15"/>
              </a:spcBef>
            </a:pPr>
            <a:r>
              <a:rPr sz="1600" spc="125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sz="1600" spc="3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This</a:t>
            </a:r>
            <a:r>
              <a:rPr sz="2000" spc="-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consists</a:t>
            </a:r>
            <a:r>
              <a:rPr sz="20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of</a:t>
            </a:r>
            <a:r>
              <a:rPr sz="2000" spc="-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real</a:t>
            </a:r>
            <a:r>
              <a:rPr sz="2000" spc="-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words</a:t>
            </a:r>
            <a:r>
              <a:rPr sz="2000" spc="-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and</a:t>
            </a:r>
            <a:r>
              <a:rPr sz="20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nonsense</a:t>
            </a:r>
            <a:r>
              <a:rPr sz="20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words</a:t>
            </a:r>
            <a:r>
              <a:rPr sz="20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to</a:t>
            </a:r>
            <a:r>
              <a:rPr sz="2000" spc="-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assess</a:t>
            </a:r>
            <a:r>
              <a:rPr sz="20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children’s</a:t>
            </a: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phonic</a:t>
            </a:r>
            <a:r>
              <a:rPr sz="20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accuracy</a:t>
            </a:r>
            <a:r>
              <a:rPr sz="20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and</a:t>
            </a:r>
            <a:r>
              <a:rPr sz="20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decoding</a:t>
            </a:r>
            <a:r>
              <a:rPr sz="2000" spc="-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rebuchet MS"/>
                <a:cs typeface="Trebuchet MS"/>
              </a:rPr>
              <a:t>skills</a:t>
            </a:r>
            <a:br>
              <a:rPr lang="en-GB" sz="2000" spc="-10" dirty="0">
                <a:solidFill>
                  <a:schemeClr val="tx1"/>
                </a:solidFill>
                <a:latin typeface="Trebuchet MS"/>
                <a:cs typeface="Trebuchet MS"/>
              </a:rPr>
            </a:b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What will they need to do?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87679" y="1603986"/>
            <a:ext cx="8369300" cy="1644681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marR="189230" indent="-3429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lang="en-GB"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lang="en-GB" sz="1800" dirty="0">
                <a:solidFill>
                  <a:schemeClr val="tx1"/>
                </a:solidFill>
                <a:latin typeface="Lucida Sans Unicode"/>
                <a:cs typeface="Lucida Sans Unicode"/>
              </a:rPr>
              <a:t>	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test contains 40 words. Each child will sit one-to-one and read each word aloud to a teacher. The list of words the children read is a combination of 20 real words and 20 nonsense words</a:t>
            </a:r>
            <a:endParaRPr lang="en-GB" sz="1800" dirty="0">
              <a:solidFill>
                <a:schemeClr val="tx1"/>
              </a:solidFill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4" name="Picture 6" descr="Image result for phonics screening check examples">
            <a:extLst>
              <a:ext uri="{FF2B5EF4-FFF2-40B4-BE49-F238E27FC236}">
                <a16:creationId xmlns:a16="http://schemas.microsoft.com/office/drawing/2014/main" id="{6D91AA3E-0072-32D8-578E-C027B327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2022064" cy="30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honics pseudo word">
            <a:extLst>
              <a:ext uri="{FF2B5EF4-FFF2-40B4-BE49-F238E27FC236}">
                <a16:creationId xmlns:a16="http://schemas.microsoft.com/office/drawing/2014/main" id="{9470FE10-24DB-E447-7FFA-DEBFA5BC7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9213" r="49388" b="9384"/>
          <a:stretch/>
        </p:blipFill>
        <p:spPr bwMode="auto">
          <a:xfrm>
            <a:off x="4876800" y="3557340"/>
            <a:ext cx="2228907" cy="28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4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Going</a:t>
            </a:r>
            <a:r>
              <a:rPr spc="-10" dirty="0"/>
              <a:t> forward…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679" y="1603986"/>
            <a:ext cx="8369300" cy="279371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marR="189230" indent="-3429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lang="en-GB"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lang="en-GB" sz="1800" dirty="0">
                <a:solidFill>
                  <a:schemeClr val="tx1"/>
                </a:solidFill>
                <a:latin typeface="Lucida Sans Unicode"/>
                <a:cs typeface="Lucida Sans Unicode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Children</a:t>
            </a:r>
            <a:r>
              <a:rPr lang="en-GB" sz="2000" spc="-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who</a:t>
            </a:r>
            <a:r>
              <a:rPr lang="en-GB" sz="20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pass</a:t>
            </a:r>
            <a:r>
              <a:rPr lang="en-GB" sz="20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the</a:t>
            </a:r>
            <a:r>
              <a:rPr lang="en-GB" sz="2000" spc="-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Phonics</a:t>
            </a:r>
            <a:r>
              <a:rPr lang="en-GB" sz="20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Screening</a:t>
            </a:r>
            <a:r>
              <a:rPr lang="en-GB" sz="2000" spc="-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Check will move on to the Non Nonsense Spelling programme that will look at how we can spell words. </a:t>
            </a:r>
          </a:p>
          <a:p>
            <a:pPr marL="355600" marR="189230" indent="-3429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lang="en-GB" sz="1800" spc="114" dirty="0">
                <a:solidFill>
                  <a:srgbClr val="92D050"/>
                </a:solidFill>
                <a:latin typeface="Lucida Sans Unicode"/>
                <a:cs typeface="Lucida Sans Unicode"/>
              </a:rPr>
              <a:t>▶</a:t>
            </a:r>
            <a:r>
              <a:rPr lang="en-GB" sz="1800" dirty="0">
                <a:solidFill>
                  <a:schemeClr val="tx1"/>
                </a:solidFill>
                <a:latin typeface="Lucida Sans Unicode"/>
                <a:cs typeface="Lucida Sans Unicode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Children</a:t>
            </a:r>
            <a:r>
              <a:rPr lang="en-GB" sz="2000" spc="-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who</a:t>
            </a:r>
            <a:r>
              <a:rPr lang="en-GB" sz="20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do</a:t>
            </a:r>
            <a:r>
              <a:rPr lang="en-GB" sz="20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not</a:t>
            </a:r>
            <a:r>
              <a:rPr lang="en-GB" sz="20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pass</a:t>
            </a:r>
            <a:r>
              <a:rPr lang="en-GB" sz="2000" spc="-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the</a:t>
            </a:r>
            <a:r>
              <a:rPr lang="en-GB" sz="20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Phonics</a:t>
            </a:r>
            <a:r>
              <a:rPr lang="en-GB" sz="20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Screening</a:t>
            </a:r>
            <a:r>
              <a:rPr lang="en-GB" sz="20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Check</a:t>
            </a:r>
            <a:r>
              <a:rPr lang="en-GB" sz="2000" spc="-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spc="-20" dirty="0">
                <a:solidFill>
                  <a:schemeClr val="tx1"/>
                </a:solidFill>
                <a:latin typeface="Trebuchet MS"/>
                <a:cs typeface="Trebuchet MS"/>
              </a:rPr>
              <a:t>will</a:t>
            </a:r>
            <a:endParaRPr lang="en-GB"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require</a:t>
            </a:r>
            <a:r>
              <a:rPr lang="en-GB" sz="20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extra</a:t>
            </a:r>
            <a:r>
              <a:rPr lang="en-GB" sz="20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/>
                <a:cs typeface="Trebuchet MS"/>
              </a:rPr>
              <a:t>Phonics</a:t>
            </a:r>
            <a:r>
              <a:rPr lang="en-GB" sz="20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spc="-10" dirty="0">
                <a:solidFill>
                  <a:schemeClr val="tx1"/>
                </a:solidFill>
                <a:latin typeface="Trebuchet MS"/>
                <a:cs typeface="Trebuchet MS"/>
              </a:rPr>
              <a:t>teaching</a:t>
            </a:r>
            <a:endParaRPr lang="en-GB"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756285" marR="125095" indent="-287020">
              <a:lnSpc>
                <a:spcPct val="100000"/>
              </a:lnSpc>
              <a:spcBef>
                <a:spcPts val="1015"/>
              </a:spcBef>
            </a:pPr>
            <a:r>
              <a:rPr lang="en-GB" sz="1400" spc="125" dirty="0">
                <a:solidFill>
                  <a:srgbClr val="92D050"/>
                </a:solidFill>
                <a:latin typeface="Lucida Sans Unicode"/>
                <a:cs typeface="Lucida Sans Unicode"/>
              </a:rPr>
              <a:t>▶</a:t>
            </a:r>
            <a:r>
              <a:rPr lang="en-GB" sz="1400" spc="3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rebuchet MS"/>
                <a:cs typeface="Trebuchet MS"/>
              </a:rPr>
              <a:t>This will be done through interventions and will receive a bridging book to allow them to become fluent in their reading before going onto Accelerated Reader.</a:t>
            </a:r>
          </a:p>
        </p:txBody>
      </p:sp>
    </p:spTree>
    <p:extLst>
      <p:ext uri="{BB962C8B-B14F-4D97-AF65-F5344CB8AC3E}">
        <p14:creationId xmlns:p14="http://schemas.microsoft.com/office/powerpoint/2010/main" val="3581531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448309" y="28280"/>
            <a:ext cx="4338320" cy="2060785"/>
          </a:xfrm>
          <a:prstGeom prst="rect">
            <a:avLst/>
          </a:prstGeom>
        </p:spPr>
        <p:txBody>
          <a:bodyPr vert="horz" wrap="square" lIns="0" tIns="1024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dirty="0"/>
              <a:t>Any</a:t>
            </a:r>
            <a:r>
              <a:rPr spc="-80" dirty="0"/>
              <a:t> </a:t>
            </a:r>
            <a:r>
              <a:rPr spc="-10" dirty="0"/>
              <a:t>questions?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259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6180" algn="l"/>
              </a:tabLst>
            </a:pPr>
            <a:r>
              <a:rPr b="1" spc="-10" dirty="0">
                <a:latin typeface="Trebuchet MS"/>
                <a:cs typeface="Trebuchet MS"/>
              </a:rPr>
              <a:t>Systematic</a:t>
            </a:r>
            <a:r>
              <a:rPr b="1" dirty="0">
                <a:latin typeface="Trebuchet MS"/>
                <a:cs typeface="Trebuchet MS"/>
              </a:rPr>
              <a:t>	Synthetic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Phonics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287526"/>
            <a:ext cx="8403590" cy="44113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429259" indent="-342900" algn="just">
              <a:lnSpc>
                <a:spcPts val="2300"/>
              </a:lnSpc>
              <a:spcBef>
                <a:spcPts val="660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Phonics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method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teaching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how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read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write.</a:t>
            </a:r>
            <a:endParaRPr sz="2400">
              <a:latin typeface="Trebuchet MS"/>
              <a:cs typeface="Trebuchet MS"/>
            </a:endParaRPr>
          </a:p>
          <a:p>
            <a:pPr marL="355600" marR="353060" indent="-342900" algn="just">
              <a:lnSpc>
                <a:spcPct val="80000"/>
              </a:lnSpc>
              <a:spcBef>
                <a:spcPts val="1019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7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Phonics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sounds.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44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sounds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language,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put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together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form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words.</a:t>
            </a:r>
            <a:endParaRPr sz="2400">
              <a:latin typeface="Trebuchet MS"/>
              <a:cs typeface="Trebuchet MS"/>
            </a:endParaRPr>
          </a:p>
          <a:p>
            <a:pPr marL="355600" marR="137795" indent="-342900" algn="just">
              <a:lnSpc>
                <a:spcPts val="2300"/>
              </a:lnSpc>
              <a:spcBef>
                <a:spcPts val="994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7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Some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represented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letter,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like ‘t’, and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some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by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more,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like ‘ck’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duck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 ‘air’</a:t>
            </a: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chair.</a:t>
            </a:r>
            <a:endParaRPr sz="2400">
              <a:latin typeface="Trebuchet MS"/>
              <a:cs typeface="Trebuchet MS"/>
            </a:endParaRPr>
          </a:p>
          <a:p>
            <a:pPr marL="355600" marR="304165" indent="-342900" algn="just">
              <a:lnSpc>
                <a:spcPts val="2300"/>
              </a:lnSpc>
              <a:spcBef>
                <a:spcPts val="1005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taught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sounds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first,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then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how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match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them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letters,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 finally how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use the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letter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sounds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spelling.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8000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Synthetic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phonics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refers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‘synthesising’,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blending,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sounds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words.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 idea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children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sound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out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unknown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words and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rely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their context.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Blending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and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segmenting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846627"/>
            <a:ext cx="8233409" cy="42824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Blending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59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Saying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individual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sounds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make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up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then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merging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blending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sounds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together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say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word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used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reading.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E.g.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‘c-a-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t’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blended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‘cat’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Segmenting</a:t>
            </a:r>
            <a:endParaRPr sz="2400">
              <a:latin typeface="Trebuchet MS"/>
              <a:cs typeface="Trebuchet MS"/>
            </a:endParaRPr>
          </a:p>
          <a:p>
            <a:pPr marL="355600" marR="226060" indent="-342900" algn="just">
              <a:lnSpc>
                <a:spcPts val="2590"/>
              </a:lnSpc>
              <a:spcBef>
                <a:spcPts val="1035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7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opposite of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blending (see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above).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Splitting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word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up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into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individual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sounds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used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when spelling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writing.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E.g.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cat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c-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a-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endParaRPr sz="2400">
              <a:latin typeface="Trebuchet MS"/>
              <a:cs typeface="Trebuchet MS"/>
            </a:endParaRPr>
          </a:p>
          <a:p>
            <a:pPr marL="355600" marR="61594" indent="-342900" algn="just">
              <a:lnSpc>
                <a:spcPts val="2590"/>
              </a:lnSpc>
              <a:spcBef>
                <a:spcPts val="1005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7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processes are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reverse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another.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Children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able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both in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order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So</a:t>
            </a:r>
            <a:r>
              <a:rPr b="1" spc="-10" dirty="0">
                <a:latin typeface="Trebuchet MS"/>
                <a:cs typeface="Trebuchet MS"/>
              </a:rPr>
              <a:t> what?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346149"/>
            <a:ext cx="8235290" cy="424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286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7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Bug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Club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Phonics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programme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lang="en-GB" sz="2800" dirty="0">
                <a:solidFill>
                  <a:srgbClr val="404040"/>
                </a:solidFill>
                <a:latin typeface="Trebuchet MS"/>
                <a:cs typeface="Trebuchet MS"/>
              </a:rPr>
              <a:t>Ilsington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uses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help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teach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read</a:t>
            </a:r>
            <a:endParaRPr sz="2800" dirty="0">
              <a:latin typeface="Trebuchet MS"/>
              <a:cs typeface="Trebuchet MS"/>
            </a:endParaRPr>
          </a:p>
          <a:p>
            <a:pPr marL="355600" marR="469900" indent="-342900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8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Phonics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sessions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every</a:t>
            </a:r>
            <a:r>
              <a:rPr sz="28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day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increase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reading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writing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ability</a:t>
            </a:r>
            <a:endParaRPr sz="28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8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During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Phonics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sessions,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introduced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sounds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(phonemes)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way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write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(graphemes)</a:t>
            </a:r>
            <a:endParaRPr sz="2800" dirty="0">
              <a:latin typeface="Trebuchet MS"/>
              <a:cs typeface="Trebuchet MS"/>
            </a:endParaRPr>
          </a:p>
          <a:p>
            <a:pPr marL="355600" marR="76200" indent="-342900" algn="just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also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receive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weekly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language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session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helps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tricky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words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958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0910" algn="l"/>
              </a:tabLst>
            </a:pPr>
            <a:r>
              <a:rPr b="1" dirty="0">
                <a:latin typeface="Trebuchet MS"/>
                <a:cs typeface="Trebuchet MS"/>
              </a:rPr>
              <a:t>What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are</a:t>
            </a:r>
            <a:r>
              <a:rPr b="1" spc="1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tricky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b="1" spc="-10" dirty="0">
                <a:latin typeface="Trebuchet MS"/>
                <a:cs typeface="Trebuchet MS"/>
              </a:rPr>
              <a:t>words?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986" y="1631441"/>
            <a:ext cx="8210550" cy="405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marR="205104" indent="-5715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sz="2650" spc="16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6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3300" spc="-30" dirty="0">
                <a:latin typeface="Trebuchet MS"/>
                <a:cs typeface="Trebuchet MS"/>
              </a:rPr>
              <a:t>Tricky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words</a:t>
            </a:r>
            <a:r>
              <a:rPr sz="3300" spc="-3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are</a:t>
            </a:r>
            <a:r>
              <a:rPr sz="3300" spc="-3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those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words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that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are </a:t>
            </a:r>
            <a:r>
              <a:rPr sz="3300" dirty="0">
                <a:latin typeface="Trebuchet MS"/>
                <a:cs typeface="Trebuchet MS"/>
              </a:rPr>
              <a:t>partially decodable</a:t>
            </a:r>
            <a:r>
              <a:rPr sz="3300" spc="-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but</a:t>
            </a:r>
            <a:r>
              <a:rPr sz="3300" spc="-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sound</a:t>
            </a:r>
            <a:r>
              <a:rPr sz="3300" spc="-2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different </a:t>
            </a:r>
            <a:r>
              <a:rPr sz="3300" dirty="0">
                <a:latin typeface="Trebuchet MS"/>
                <a:cs typeface="Trebuchet MS"/>
              </a:rPr>
              <a:t>to</a:t>
            </a:r>
            <a:r>
              <a:rPr sz="3300" spc="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how</a:t>
            </a:r>
            <a:r>
              <a:rPr sz="3300" spc="-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they</a:t>
            </a:r>
            <a:r>
              <a:rPr sz="3300" spc="-1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look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300" dirty="0">
                <a:latin typeface="Trebuchet MS"/>
                <a:cs typeface="Trebuchet MS"/>
              </a:rPr>
              <a:t>e.g. he,</a:t>
            </a:r>
            <a:r>
              <a:rPr sz="3300" spc="-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she,</a:t>
            </a:r>
            <a:r>
              <a:rPr sz="3300" spc="-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said,</a:t>
            </a:r>
            <a:r>
              <a:rPr sz="3300" spc="1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the, of,</a:t>
            </a:r>
            <a:r>
              <a:rPr sz="3300" spc="-1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I,</a:t>
            </a:r>
            <a:r>
              <a:rPr sz="3300" spc="-1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go,</a:t>
            </a:r>
            <a:r>
              <a:rPr sz="3300" spc="-1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was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83565" algn="l"/>
              </a:tabLst>
            </a:pPr>
            <a:r>
              <a:rPr sz="2650" spc="16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6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3300" dirty="0">
                <a:latin typeface="Trebuchet MS"/>
                <a:cs typeface="Trebuchet MS"/>
              </a:rPr>
              <a:t>Not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all</a:t>
            </a:r>
            <a:r>
              <a:rPr sz="3300" spc="-2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the</a:t>
            </a:r>
            <a:r>
              <a:rPr sz="3300" spc="-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word</a:t>
            </a:r>
            <a:r>
              <a:rPr sz="3300" spc="-3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is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30" dirty="0">
                <a:latin typeface="Trebuchet MS"/>
                <a:cs typeface="Trebuchet MS"/>
              </a:rPr>
              <a:t>tricky,</a:t>
            </a:r>
            <a:r>
              <a:rPr sz="3300" spc="-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just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part</a:t>
            </a:r>
            <a:r>
              <a:rPr sz="3300" spc="-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of</a:t>
            </a:r>
            <a:r>
              <a:rPr sz="3300" spc="-25" dirty="0">
                <a:latin typeface="Trebuchet MS"/>
                <a:cs typeface="Trebuchet MS"/>
              </a:rPr>
              <a:t> it.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2881883"/>
            <a:ext cx="1684020" cy="15300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64135" cy="178435"/>
            <a:chOff x="0" y="0"/>
            <a:chExt cx="64135" cy="1784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4008" cy="1021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4008" cy="1783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096" y="437210"/>
            <a:ext cx="43395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Trebuchet MS"/>
                <a:cs typeface="Trebuchet MS"/>
              </a:rPr>
              <a:t>Bug</a:t>
            </a:r>
            <a:r>
              <a:rPr sz="4800" b="1" spc="-15" dirty="0">
                <a:latin typeface="Trebuchet MS"/>
                <a:cs typeface="Trebuchet MS"/>
              </a:rPr>
              <a:t> </a:t>
            </a:r>
            <a:r>
              <a:rPr sz="4800" b="1" dirty="0">
                <a:latin typeface="Trebuchet MS"/>
                <a:cs typeface="Trebuchet MS"/>
              </a:rPr>
              <a:t>Club </a:t>
            </a:r>
            <a:r>
              <a:rPr sz="4800" b="1" spc="-10" dirty="0">
                <a:latin typeface="Trebuchet MS"/>
                <a:cs typeface="Trebuchet MS"/>
              </a:rPr>
              <a:t>Books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3520" y="1611884"/>
            <a:ext cx="9050655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9847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Every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grapheme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taught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Phonics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session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has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book/s </a:t>
            </a:r>
            <a:r>
              <a:rPr sz="2400" spc="-20" dirty="0">
                <a:latin typeface="Trebuchet MS"/>
                <a:cs typeface="Trebuchet MS"/>
              </a:rPr>
              <a:t>with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grapheme in,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allow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children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practise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applying </a:t>
            </a:r>
            <a:r>
              <a:rPr sz="2400" dirty="0">
                <a:latin typeface="Trebuchet MS"/>
                <a:cs typeface="Trebuchet MS"/>
              </a:rPr>
              <a:t>reading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grapheme</a:t>
            </a:r>
            <a:endParaRPr sz="2400">
              <a:latin typeface="Trebuchet MS"/>
              <a:cs typeface="Trebuchet MS"/>
            </a:endParaRPr>
          </a:p>
          <a:p>
            <a:pPr marL="355600" marR="50673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They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also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contain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tricky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words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child has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learned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in </a:t>
            </a:r>
            <a:r>
              <a:rPr sz="2400" dirty="0">
                <a:latin typeface="Trebuchet MS"/>
                <a:cs typeface="Trebuchet MS"/>
              </a:rPr>
              <a:t>Language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Sessions</a:t>
            </a:r>
            <a:endParaRPr sz="2400">
              <a:latin typeface="Trebuchet MS"/>
              <a:cs typeface="Trebuchet MS"/>
            </a:endParaRPr>
          </a:p>
          <a:p>
            <a:pPr marL="355600" marR="2095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These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are allocated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child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ActiveLearn (the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BugClub </a:t>
            </a:r>
            <a:r>
              <a:rPr sz="2400" dirty="0">
                <a:latin typeface="Trebuchet MS"/>
                <a:cs typeface="Trebuchet MS"/>
              </a:rPr>
              <a:t>website) at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end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week, allowing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them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practise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graphemes they have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learned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week in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context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a </a:t>
            </a:r>
            <a:r>
              <a:rPr sz="2400" spc="-20" dirty="0">
                <a:latin typeface="Trebuchet MS"/>
                <a:cs typeface="Trebuchet MS"/>
              </a:rPr>
              <a:t>book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There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also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fun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reading and spelling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games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each </a:t>
            </a:r>
            <a:r>
              <a:rPr sz="2400" dirty="0">
                <a:latin typeface="Trebuchet MS"/>
                <a:cs typeface="Trebuchet MS"/>
              </a:rPr>
              <a:t>grapheme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will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allocated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weekly. </a:t>
            </a:r>
            <a:r>
              <a:rPr sz="2400" dirty="0">
                <a:latin typeface="Trebuchet MS"/>
                <a:cs typeface="Trebuchet MS"/>
              </a:rPr>
              <a:t>Please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encourage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your </a:t>
            </a:r>
            <a:r>
              <a:rPr sz="2400" dirty="0">
                <a:latin typeface="Trebuchet MS"/>
                <a:cs typeface="Trebuchet MS"/>
              </a:rPr>
              <a:t>child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play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these as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well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reading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book/s they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have </a:t>
            </a:r>
            <a:r>
              <a:rPr sz="2400" dirty="0">
                <a:latin typeface="Trebuchet MS"/>
                <a:cs typeface="Trebuchet MS"/>
              </a:rPr>
              <a:t>been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allocated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Reading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with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your</a:t>
            </a:r>
            <a:r>
              <a:rPr b="1" spc="-10" dirty="0">
                <a:latin typeface="Trebuchet MS"/>
                <a:cs typeface="Trebuchet MS"/>
              </a:rPr>
              <a:t> child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7365" indent="-342900" algn="just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4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/>
              <a:t>Notes</a:t>
            </a:r>
            <a:r>
              <a:rPr sz="2800" spc="-60" dirty="0"/>
              <a:t> </a:t>
            </a:r>
            <a:r>
              <a:rPr sz="2800" dirty="0"/>
              <a:t>for</a:t>
            </a:r>
            <a:r>
              <a:rPr sz="2800" spc="-65" dirty="0"/>
              <a:t> </a:t>
            </a:r>
            <a:r>
              <a:rPr sz="2800" dirty="0"/>
              <a:t>parents</a:t>
            </a:r>
            <a:r>
              <a:rPr sz="2800" spc="-45" dirty="0"/>
              <a:t> </a:t>
            </a:r>
            <a:r>
              <a:rPr sz="2800" dirty="0"/>
              <a:t>on</a:t>
            </a:r>
            <a:r>
              <a:rPr sz="2800" spc="-60" dirty="0"/>
              <a:t> </a:t>
            </a:r>
            <a:r>
              <a:rPr sz="2800" dirty="0"/>
              <a:t>the</a:t>
            </a:r>
            <a:r>
              <a:rPr sz="2800" spc="-60" dirty="0"/>
              <a:t> </a:t>
            </a:r>
            <a:r>
              <a:rPr sz="2800" spc="-10" dirty="0"/>
              <a:t>inside </a:t>
            </a:r>
            <a:r>
              <a:rPr sz="2800" dirty="0"/>
              <a:t>front</a:t>
            </a:r>
            <a:r>
              <a:rPr sz="2800" spc="-75" dirty="0"/>
              <a:t> </a:t>
            </a:r>
            <a:r>
              <a:rPr sz="2800" spc="-10" dirty="0"/>
              <a:t>covers</a:t>
            </a:r>
            <a:endParaRPr sz="2800">
              <a:latin typeface="Lucida Sans Unicode"/>
              <a:cs typeface="Lucida Sans Unicode"/>
            </a:endParaRPr>
          </a:p>
          <a:p>
            <a:pPr marL="355600" marR="633095" indent="-342900" algn="just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8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/>
              <a:t>Practise</a:t>
            </a:r>
            <a:r>
              <a:rPr sz="2800" spc="-80" dirty="0"/>
              <a:t> </a:t>
            </a:r>
            <a:r>
              <a:rPr sz="2800" spc="-25" dirty="0"/>
              <a:t>high-</a:t>
            </a:r>
            <a:r>
              <a:rPr sz="2800" dirty="0"/>
              <a:t>frequency</a:t>
            </a:r>
            <a:r>
              <a:rPr sz="2800" spc="-110" dirty="0"/>
              <a:t> </a:t>
            </a:r>
            <a:r>
              <a:rPr sz="2800" spc="-10" dirty="0"/>
              <a:t>words </a:t>
            </a:r>
            <a:r>
              <a:rPr sz="2800" dirty="0"/>
              <a:t>and</a:t>
            </a:r>
            <a:r>
              <a:rPr sz="2800" spc="-80" dirty="0"/>
              <a:t> </a:t>
            </a:r>
            <a:r>
              <a:rPr sz="2800" dirty="0"/>
              <a:t>sounds</a:t>
            </a:r>
            <a:r>
              <a:rPr sz="2800" spc="-65" dirty="0"/>
              <a:t> </a:t>
            </a:r>
            <a:r>
              <a:rPr sz="2800" dirty="0"/>
              <a:t>that</a:t>
            </a:r>
            <a:r>
              <a:rPr sz="2800" spc="-65" dirty="0"/>
              <a:t> </a:t>
            </a:r>
            <a:r>
              <a:rPr sz="2800" dirty="0"/>
              <a:t>appear</a:t>
            </a:r>
            <a:r>
              <a:rPr sz="2800" spc="-55" dirty="0"/>
              <a:t> </a:t>
            </a:r>
            <a:r>
              <a:rPr sz="2800" dirty="0"/>
              <a:t>in</a:t>
            </a:r>
            <a:r>
              <a:rPr sz="2800" spc="-85" dirty="0"/>
              <a:t> </a:t>
            </a:r>
            <a:r>
              <a:rPr sz="2800" spc="-25" dirty="0"/>
              <a:t>the </a:t>
            </a:r>
            <a:r>
              <a:rPr sz="2800" dirty="0"/>
              <a:t>book</a:t>
            </a:r>
            <a:r>
              <a:rPr sz="2800" spc="-90" dirty="0"/>
              <a:t> </a:t>
            </a:r>
            <a:r>
              <a:rPr sz="2800" dirty="0"/>
              <a:t>with</a:t>
            </a:r>
            <a:r>
              <a:rPr sz="2800" spc="-65" dirty="0"/>
              <a:t> </a:t>
            </a:r>
            <a:r>
              <a:rPr sz="2800" dirty="0"/>
              <a:t>your</a:t>
            </a:r>
            <a:r>
              <a:rPr sz="2800" spc="-85" dirty="0"/>
              <a:t> </a:t>
            </a:r>
            <a:r>
              <a:rPr sz="2800" spc="-10" dirty="0"/>
              <a:t>child</a:t>
            </a:r>
            <a:endParaRPr sz="280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4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/>
              <a:t>Don’t</a:t>
            </a:r>
            <a:r>
              <a:rPr sz="2800" spc="-60" dirty="0"/>
              <a:t> </a:t>
            </a:r>
            <a:r>
              <a:rPr sz="2800" dirty="0"/>
              <a:t>worry</a:t>
            </a:r>
            <a:r>
              <a:rPr sz="2800" spc="-75" dirty="0"/>
              <a:t> </a:t>
            </a:r>
            <a:r>
              <a:rPr sz="2800" dirty="0"/>
              <a:t>if</a:t>
            </a:r>
            <a:r>
              <a:rPr sz="2800" spc="-60" dirty="0"/>
              <a:t> </a:t>
            </a:r>
            <a:r>
              <a:rPr sz="2800" dirty="0"/>
              <a:t>your</a:t>
            </a:r>
            <a:r>
              <a:rPr sz="2800" spc="-65" dirty="0"/>
              <a:t> </a:t>
            </a:r>
            <a:r>
              <a:rPr sz="2800" dirty="0"/>
              <a:t>child</a:t>
            </a:r>
            <a:r>
              <a:rPr sz="2800" spc="-50" dirty="0"/>
              <a:t> </a:t>
            </a:r>
            <a:r>
              <a:rPr sz="2800" spc="-10" dirty="0"/>
              <a:t>struggles </a:t>
            </a:r>
            <a:r>
              <a:rPr sz="2800" dirty="0"/>
              <a:t>on</a:t>
            </a:r>
            <a:r>
              <a:rPr sz="2800" spc="-65" dirty="0"/>
              <a:t> </a:t>
            </a:r>
            <a:r>
              <a:rPr sz="2800" dirty="0"/>
              <a:t>the</a:t>
            </a:r>
            <a:r>
              <a:rPr sz="2800" spc="-65" dirty="0"/>
              <a:t> </a:t>
            </a:r>
            <a:r>
              <a:rPr sz="2800" dirty="0"/>
              <a:t>tricky</a:t>
            </a:r>
            <a:r>
              <a:rPr sz="2800" spc="-60" dirty="0"/>
              <a:t> </a:t>
            </a:r>
            <a:r>
              <a:rPr sz="2800" spc="-10" dirty="0"/>
              <a:t>words</a:t>
            </a:r>
            <a:endParaRPr sz="2800">
              <a:latin typeface="Lucida Sans Unicode"/>
              <a:cs typeface="Lucida Sans Unicode"/>
            </a:endParaRPr>
          </a:p>
          <a:p>
            <a:pPr marL="355600" marR="59690" indent="-342900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4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90" dirty="0"/>
              <a:t>You</a:t>
            </a:r>
            <a:r>
              <a:rPr sz="2800" spc="-65" dirty="0"/>
              <a:t> </a:t>
            </a:r>
            <a:r>
              <a:rPr sz="2800" dirty="0"/>
              <a:t>can</a:t>
            </a:r>
            <a:r>
              <a:rPr sz="2800" spc="-50" dirty="0"/>
              <a:t> </a:t>
            </a:r>
            <a:r>
              <a:rPr sz="2800" dirty="0"/>
              <a:t>use</a:t>
            </a:r>
            <a:r>
              <a:rPr sz="2800" spc="-70" dirty="0"/>
              <a:t> </a:t>
            </a:r>
            <a:r>
              <a:rPr sz="2800" dirty="0"/>
              <a:t>the</a:t>
            </a:r>
            <a:r>
              <a:rPr sz="2800" spc="-65" dirty="0"/>
              <a:t> </a:t>
            </a:r>
            <a:r>
              <a:rPr sz="2800" dirty="0"/>
              <a:t>games</a:t>
            </a:r>
            <a:r>
              <a:rPr sz="2800" spc="-45" dirty="0"/>
              <a:t> </a:t>
            </a:r>
            <a:r>
              <a:rPr sz="2800" spc="-25" dirty="0"/>
              <a:t>and </a:t>
            </a:r>
            <a:r>
              <a:rPr sz="2800" dirty="0"/>
              <a:t>questions</a:t>
            </a:r>
            <a:r>
              <a:rPr sz="2800" spc="-95" dirty="0"/>
              <a:t> </a:t>
            </a:r>
            <a:r>
              <a:rPr sz="2800" dirty="0"/>
              <a:t>for</a:t>
            </a:r>
            <a:r>
              <a:rPr sz="2800" spc="-120" dirty="0"/>
              <a:t> </a:t>
            </a:r>
            <a:r>
              <a:rPr sz="2800" dirty="0"/>
              <a:t>discussion</a:t>
            </a:r>
            <a:r>
              <a:rPr sz="2800" spc="-75" dirty="0"/>
              <a:t> </a:t>
            </a:r>
            <a:r>
              <a:rPr sz="2800" dirty="0"/>
              <a:t>with</a:t>
            </a:r>
            <a:r>
              <a:rPr sz="2800" spc="-100" dirty="0"/>
              <a:t> </a:t>
            </a:r>
            <a:r>
              <a:rPr sz="2800" spc="-20" dirty="0"/>
              <a:t>your </a:t>
            </a:r>
            <a:r>
              <a:rPr sz="2800" spc="-10" dirty="0"/>
              <a:t>child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116" y="3067811"/>
            <a:ext cx="5548883" cy="37901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0007" y="1237488"/>
            <a:ext cx="1584959" cy="1385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Using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the Bug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Club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eBooks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56310" y="1223010"/>
            <a:ext cx="5799455" cy="4395854"/>
          </a:xfrm>
          <a:prstGeom prst="rect">
            <a:avLst/>
          </a:prstGeom>
        </p:spPr>
        <p:txBody>
          <a:bodyPr vert="horz" wrap="square" lIns="0" tIns="3147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400" spc="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spc="-18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After</a:t>
            </a:r>
            <a:r>
              <a:rPr spc="-10" dirty="0"/>
              <a:t> reading:</a:t>
            </a:r>
            <a:endParaRPr sz="2400" dirty="0">
              <a:latin typeface="Lucida Sans Unicode"/>
              <a:cs typeface="Lucida Sans Unicode"/>
            </a:endParaRPr>
          </a:p>
          <a:p>
            <a:pPr marL="355600" marR="374015" indent="-342900">
              <a:lnSpc>
                <a:spcPct val="100000"/>
              </a:lnSpc>
              <a:spcBef>
                <a:spcPts val="1000"/>
              </a:spcBef>
            </a:pPr>
            <a:r>
              <a:rPr sz="2400" spc="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pc="-10" dirty="0"/>
              <a:t>Children’s</a:t>
            </a:r>
            <a:r>
              <a:rPr spc="-90" dirty="0"/>
              <a:t> </a:t>
            </a:r>
            <a:r>
              <a:rPr dirty="0"/>
              <a:t>activities</a:t>
            </a:r>
            <a:r>
              <a:rPr spc="-5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spc="-10" dirty="0"/>
              <a:t>inside </a:t>
            </a:r>
            <a:r>
              <a:rPr dirty="0"/>
              <a:t>back</a:t>
            </a:r>
            <a:r>
              <a:rPr spc="-20" dirty="0"/>
              <a:t> </a:t>
            </a:r>
            <a:r>
              <a:rPr spc="-10" dirty="0"/>
              <a:t>covers</a:t>
            </a:r>
            <a:endParaRPr sz="2400" dirty="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400" spc="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spc="-17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Play</a:t>
            </a:r>
            <a:r>
              <a:rPr spc="-2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games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10" dirty="0"/>
              <a:t>encourage </a:t>
            </a: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child</a:t>
            </a:r>
            <a:r>
              <a:rPr spc="-3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read</a:t>
            </a:r>
            <a:r>
              <a:rPr spc="-15" dirty="0"/>
              <a:t> </a:t>
            </a:r>
            <a:r>
              <a:rPr dirty="0"/>
              <a:t>back</a:t>
            </a:r>
            <a:r>
              <a:rPr spc="-15" dirty="0"/>
              <a:t> </a:t>
            </a:r>
            <a:r>
              <a:rPr spc="-10" dirty="0"/>
              <a:t>through</a:t>
            </a:r>
            <a:r>
              <a:rPr lang="en-GB" sz="2400" spc="-10" dirty="0">
                <a:latin typeface="Lucida Sans Unicode"/>
                <a:cs typeface="Lucida Sans Unicode"/>
              </a:rPr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20" dirty="0"/>
              <a:t>book</a:t>
            </a:r>
          </a:p>
          <a:p>
            <a:pPr marL="355600" marR="328295" indent="-342900">
              <a:lnSpc>
                <a:spcPct val="100000"/>
              </a:lnSpc>
              <a:spcBef>
                <a:spcPts val="994"/>
              </a:spcBef>
            </a:pPr>
            <a:r>
              <a:rPr sz="2400" spc="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spc="-18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There</a:t>
            </a:r>
            <a:r>
              <a:rPr spc="-25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ideas</a:t>
            </a:r>
            <a:r>
              <a:rPr spc="-1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making</a:t>
            </a:r>
            <a:r>
              <a:rPr spc="-30" dirty="0"/>
              <a:t> </a:t>
            </a:r>
            <a:r>
              <a:rPr spc="-25" dirty="0"/>
              <a:t>or </a:t>
            </a:r>
            <a:r>
              <a:rPr dirty="0"/>
              <a:t>drawing</a:t>
            </a:r>
            <a:r>
              <a:rPr spc="-55" dirty="0"/>
              <a:t> </a:t>
            </a:r>
            <a:r>
              <a:rPr spc="-10" dirty="0"/>
              <a:t>things</a:t>
            </a:r>
            <a:endParaRPr sz="2400" dirty="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35495" y="9144"/>
            <a:ext cx="5556885" cy="6849109"/>
            <a:chOff x="6635495" y="9144"/>
            <a:chExt cx="5556885" cy="68491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5495" y="2566414"/>
              <a:ext cx="5556504" cy="42915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0287" y="9144"/>
              <a:ext cx="2956559" cy="31729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1665</Words>
  <Application>Microsoft Office PowerPoint</Application>
  <PresentationFormat>Widescreen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Lucida Sans Unicode</vt:lpstr>
      <vt:lpstr>Trebuchet MS</vt:lpstr>
      <vt:lpstr>Office Theme</vt:lpstr>
      <vt:lpstr>Early Reading Meeting September 2022</vt:lpstr>
      <vt:lpstr>What do we want for our early readers at Ilsington?</vt:lpstr>
      <vt:lpstr>Systematic Synthetic Phonics</vt:lpstr>
      <vt:lpstr>Blending and segmenting</vt:lpstr>
      <vt:lpstr>So what?</vt:lpstr>
      <vt:lpstr>What are tricky words?</vt:lpstr>
      <vt:lpstr>Bug Club Books</vt:lpstr>
      <vt:lpstr>Reading with your child</vt:lpstr>
      <vt:lpstr>Using the Bug Club eBooks</vt:lpstr>
      <vt:lpstr>Why are we using eBooks?</vt:lpstr>
      <vt:lpstr>Accessing the eBooks</vt:lpstr>
      <vt:lpstr>A child’s homepage</vt:lpstr>
      <vt:lpstr>Reading an eBook</vt:lpstr>
      <vt:lpstr>Playing the language games</vt:lpstr>
      <vt:lpstr>Rewards</vt:lpstr>
      <vt:lpstr>My Library</vt:lpstr>
      <vt:lpstr>Getting the most out of the eBooks</vt:lpstr>
      <vt:lpstr>Effects of parents and schools</vt:lpstr>
      <vt:lpstr>Fluency</vt:lpstr>
      <vt:lpstr>Expectations for Home Reading</vt:lpstr>
      <vt:lpstr>Expectations for Home Reading</vt:lpstr>
      <vt:lpstr>Expectations for Home Reading</vt:lpstr>
      <vt:lpstr>Going forward…</vt:lpstr>
      <vt:lpstr>What will they need to do?</vt:lpstr>
      <vt:lpstr>Going forward…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Reading Meeting</dc:title>
  <dc:creator>Danielle Lloyd</dc:creator>
  <cp:lastModifiedBy>Samantha McCarthy-patmore</cp:lastModifiedBy>
  <cp:revision>2</cp:revision>
  <dcterms:created xsi:type="dcterms:W3CDTF">2022-09-20T18:22:50Z</dcterms:created>
  <dcterms:modified xsi:type="dcterms:W3CDTF">2022-09-21T15:53:10Z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2022-09-20T00:00:00Z</vt:filetime>
  </property>
  <property fmtid="{D5CDD505-2E9C-101B-9397-08002B2CF9AE}" pid="5" name="Producer">
    <vt:lpwstr>Microsoft® PowerPoint® 2016</vt:lpwstr>
  </property>
</Properties>
</file>