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62" r:id="rId3"/>
    <p:sldId id="258" r:id="rId4"/>
    <p:sldId id="263" r:id="rId5"/>
    <p:sldId id="257" r:id="rId6"/>
    <p:sldId id="259" r:id="rId7"/>
    <p:sldId id="261" r:id="rId8"/>
    <p:sldId id="264"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1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9/21/2023</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089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9/21/2023</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27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9/21/2023</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82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9/21/2023</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085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9/21/2023</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5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9/21/2023</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868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9/21/2023</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09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9/21/2023</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08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9/21/2023</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262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9/21/2023</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861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9/21/2023</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15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9/21/2023</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176167864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7278C5-34E8-4293-BE47-73B18483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4" name="Picture 3">
            <a:extLst>
              <a:ext uri="{FF2B5EF4-FFF2-40B4-BE49-F238E27FC236}">
                <a16:creationId xmlns:a16="http://schemas.microsoft.com/office/drawing/2014/main" id="{D72F633D-731F-2358-9A13-6CC901FC4BA6}"/>
              </a:ext>
            </a:extLst>
          </p:cNvPr>
          <p:cNvPicPr>
            <a:picLocks noChangeAspect="1"/>
          </p:cNvPicPr>
          <p:nvPr/>
        </p:nvPicPr>
        <p:blipFill rotWithShape="1">
          <a:blip r:embed="rId2">
            <a:duotone>
              <a:schemeClr val="accent1">
                <a:shade val="45000"/>
                <a:satMod val="135000"/>
              </a:schemeClr>
              <a:prstClr val="white"/>
            </a:duotone>
            <a:alphaModFix amt="35000"/>
          </a:blip>
          <a:srcRect t="12791"/>
          <a:stretch/>
        </p:blipFill>
        <p:spPr>
          <a:xfrm>
            <a:off x="20" y="-8877"/>
            <a:ext cx="12191980" cy="6858000"/>
          </a:xfrm>
          <a:prstGeom prst="rect">
            <a:avLst/>
          </a:prstGeom>
        </p:spPr>
      </p:pic>
      <p:sp>
        <p:nvSpPr>
          <p:cNvPr id="2" name="Title 1">
            <a:extLst>
              <a:ext uri="{FF2B5EF4-FFF2-40B4-BE49-F238E27FC236}">
                <a16:creationId xmlns:a16="http://schemas.microsoft.com/office/drawing/2014/main" id="{27A92159-7915-F67A-7441-3F0965CBA905}"/>
              </a:ext>
            </a:extLst>
          </p:cNvPr>
          <p:cNvSpPr>
            <a:spLocks noGrp="1"/>
          </p:cNvSpPr>
          <p:nvPr>
            <p:ph type="ctrTitle"/>
          </p:nvPr>
        </p:nvSpPr>
        <p:spPr>
          <a:xfrm>
            <a:off x="1256275" y="2271449"/>
            <a:ext cx="9679449" cy="2847058"/>
          </a:xfrm>
        </p:spPr>
        <p:txBody>
          <a:bodyPr anchor="b">
            <a:normAutofit/>
          </a:bodyPr>
          <a:lstStyle/>
          <a:p>
            <a:r>
              <a:rPr lang="en-GB" sz="7200">
                <a:solidFill>
                  <a:srgbClr val="FFFFFF"/>
                </a:solidFill>
              </a:rPr>
              <a:t>Relational Behaviour</a:t>
            </a:r>
          </a:p>
        </p:txBody>
      </p:sp>
      <p:sp>
        <p:nvSpPr>
          <p:cNvPr id="3" name="Subtitle 2">
            <a:extLst>
              <a:ext uri="{FF2B5EF4-FFF2-40B4-BE49-F238E27FC236}">
                <a16:creationId xmlns:a16="http://schemas.microsoft.com/office/drawing/2014/main" id="{706A4602-FC5D-6308-7A3B-4257F66D0878}"/>
              </a:ext>
            </a:extLst>
          </p:cNvPr>
          <p:cNvSpPr>
            <a:spLocks noGrp="1"/>
          </p:cNvSpPr>
          <p:nvPr>
            <p:ph type="subTitle" idx="1"/>
          </p:nvPr>
        </p:nvSpPr>
        <p:spPr>
          <a:xfrm>
            <a:off x="1256275" y="5098254"/>
            <a:ext cx="9679449" cy="750259"/>
          </a:xfrm>
        </p:spPr>
        <p:txBody>
          <a:bodyPr anchor="ctr">
            <a:normAutofit/>
          </a:bodyPr>
          <a:lstStyle/>
          <a:p>
            <a:endParaRPr lang="en-GB" sz="2000">
              <a:solidFill>
                <a:srgbClr val="FFFFFF"/>
              </a:solidFill>
            </a:endParaRPr>
          </a:p>
        </p:txBody>
      </p:sp>
      <p:cxnSp>
        <p:nvCxnSpPr>
          <p:cNvPr id="13" name="Straight Connector 1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Tree>
    <p:extLst>
      <p:ext uri="{BB962C8B-B14F-4D97-AF65-F5344CB8AC3E}">
        <p14:creationId xmlns:p14="http://schemas.microsoft.com/office/powerpoint/2010/main" val="161200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C3E-CB22-519F-9003-0C6A49E3909C}"/>
              </a:ext>
            </a:extLst>
          </p:cNvPr>
          <p:cNvSpPr>
            <a:spLocks noGrp="1"/>
          </p:cNvSpPr>
          <p:nvPr>
            <p:ph type="title"/>
          </p:nvPr>
        </p:nvSpPr>
        <p:spPr/>
        <p:txBody>
          <a:bodyPr>
            <a:normAutofit/>
          </a:bodyPr>
          <a:lstStyle/>
          <a:p>
            <a:r>
              <a:rPr lang="en-GB" sz="3200" dirty="0"/>
              <a:t>The importance of building positive relationships between adults and children in school.</a:t>
            </a:r>
          </a:p>
        </p:txBody>
      </p:sp>
      <p:sp>
        <p:nvSpPr>
          <p:cNvPr id="3" name="Content Placeholder 2">
            <a:extLst>
              <a:ext uri="{FF2B5EF4-FFF2-40B4-BE49-F238E27FC236}">
                <a16:creationId xmlns:a16="http://schemas.microsoft.com/office/drawing/2014/main" id="{240434B3-144C-05F8-560C-E048F04C184E}"/>
              </a:ext>
            </a:extLst>
          </p:cNvPr>
          <p:cNvSpPr>
            <a:spLocks noGrp="1"/>
          </p:cNvSpPr>
          <p:nvPr>
            <p:ph idx="1"/>
          </p:nvPr>
        </p:nvSpPr>
        <p:spPr/>
        <p:txBody>
          <a:bodyPr>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Children and Young People's Mental Health Taskforce in September 2014 produced a final report </a:t>
            </a:r>
            <a:r>
              <a:rPr kumimoji="0" lang="en-GB" sz="2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‘Future in Mind - promoting, protecting and improving our children and young people's mental health and wellbeing’ </a:t>
            </a: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published by the government in March 2015.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recognises that attachment relationships have a direct bearing on children’s capacity to succeed in school. It emphasises that relationships and a sense of belonging, are key to good mental health for all, but are essential for children who have experienced multiple relational losses and trauma.</a:t>
            </a:r>
          </a:p>
          <a:p>
            <a:pPr marL="0" indent="0">
              <a:lnSpc>
                <a:spcPct val="100000"/>
              </a:lnSpc>
              <a:buNone/>
            </a:pPr>
            <a:endParaRPr lang="en-GB" sz="2600" dirty="0">
              <a:latin typeface="Arial"/>
              <a:cs typeface="Arial"/>
            </a:endParaRPr>
          </a:p>
          <a:p>
            <a:pPr marL="0" indent="0">
              <a:buNone/>
            </a:pPr>
            <a:r>
              <a:rPr lang="en-GB" sz="2600" dirty="0">
                <a:latin typeface="Arial" panose="020B0604020202020204" pitchFamily="34" charset="0"/>
                <a:cs typeface="Arial" panose="020B0604020202020204" pitchFamily="34" charset="0"/>
              </a:rPr>
              <a:t>Research has demonstrated that investing time and resources into improving relationships in schools leads to positive outcomes around inclusion, engagement, attainment and achievement in the short term and community safety and cohesion in the longer term.</a:t>
            </a:r>
          </a:p>
          <a:p>
            <a:pPr marL="0" indent="0" algn="r">
              <a:buNone/>
            </a:pPr>
            <a:r>
              <a:rPr lang="en-GB" sz="2600" dirty="0">
                <a:latin typeface="Arial" panose="020B0604020202020204" pitchFamily="34" charset="0"/>
                <a:cs typeface="Arial" panose="020B0604020202020204" pitchFamily="34" charset="0"/>
              </a:rPr>
              <a:t>(Behaviour in Scottish Schools Research BISSR). </a:t>
            </a:r>
          </a:p>
          <a:p>
            <a:endParaRPr lang="en-GB" sz="2600" dirty="0">
              <a:latin typeface="Arial" panose="020B0604020202020204" pitchFamily="34" charset="0"/>
              <a:cs typeface="Arial" panose="020B0604020202020204" pitchFamily="34" charset="0"/>
            </a:endParaRPr>
          </a:p>
          <a:p>
            <a:pPr marL="0" indent="0">
              <a:buNone/>
            </a:pPr>
            <a:r>
              <a:rPr lang="en-GB" sz="2600" dirty="0">
                <a:latin typeface="Arial" panose="020B0604020202020204" pitchFamily="34" charset="0"/>
                <a:cs typeface="Arial" panose="020B0604020202020204" pitchFamily="34" charset="0"/>
              </a:rPr>
              <a:t>In addition positive teacher student relationships have been shown to be central to the well-being of both students and teachers</a:t>
            </a:r>
          </a:p>
          <a:p>
            <a:pPr marL="0" indent="0" algn="r">
              <a:buNone/>
            </a:pPr>
            <a:r>
              <a:rPr lang="en-GB" sz="2600" dirty="0">
                <a:latin typeface="Arial" panose="020B0604020202020204" pitchFamily="34" charset="0"/>
                <a:cs typeface="Arial" panose="020B0604020202020204" pitchFamily="34" charset="0"/>
              </a:rPr>
              <a:t>(Sue Roffey University of Exeter).</a:t>
            </a:r>
          </a:p>
          <a:p>
            <a:endParaRPr lang="en-GB" dirty="0"/>
          </a:p>
        </p:txBody>
      </p:sp>
    </p:spTree>
    <p:extLst>
      <p:ext uri="{BB962C8B-B14F-4D97-AF65-F5344CB8AC3E}">
        <p14:creationId xmlns:p14="http://schemas.microsoft.com/office/powerpoint/2010/main" val="3009271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BD023C-FBAE-F3F3-12CF-3CE3A15FA0D5}"/>
              </a:ext>
            </a:extLst>
          </p:cNvPr>
          <p:cNvPicPr>
            <a:picLocks noChangeAspect="1"/>
          </p:cNvPicPr>
          <p:nvPr/>
        </p:nvPicPr>
        <p:blipFill>
          <a:blip r:embed="rId2"/>
          <a:stretch>
            <a:fillRect/>
          </a:stretch>
        </p:blipFill>
        <p:spPr>
          <a:xfrm>
            <a:off x="1457312" y="0"/>
            <a:ext cx="9277375" cy="6858000"/>
          </a:xfrm>
          <a:prstGeom prst="rect">
            <a:avLst/>
          </a:prstGeom>
        </p:spPr>
      </p:pic>
    </p:spTree>
    <p:extLst>
      <p:ext uri="{BB962C8B-B14F-4D97-AF65-F5344CB8AC3E}">
        <p14:creationId xmlns:p14="http://schemas.microsoft.com/office/powerpoint/2010/main" val="2028169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102F7E-A91A-917A-DC3F-ADB83C5F0E23}"/>
              </a:ext>
            </a:extLst>
          </p:cNvPr>
          <p:cNvPicPr>
            <a:picLocks noChangeAspect="1"/>
          </p:cNvPicPr>
          <p:nvPr/>
        </p:nvPicPr>
        <p:blipFill>
          <a:blip r:embed="rId2"/>
          <a:stretch>
            <a:fillRect/>
          </a:stretch>
        </p:blipFill>
        <p:spPr>
          <a:xfrm>
            <a:off x="0" y="152400"/>
            <a:ext cx="12192000" cy="6244844"/>
          </a:xfrm>
          <a:prstGeom prst="rect">
            <a:avLst/>
          </a:prstGeom>
        </p:spPr>
      </p:pic>
    </p:spTree>
    <p:extLst>
      <p:ext uri="{BB962C8B-B14F-4D97-AF65-F5344CB8AC3E}">
        <p14:creationId xmlns:p14="http://schemas.microsoft.com/office/powerpoint/2010/main" val="1485259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4E629C7-EF06-6974-8F4E-52D457236C4B}"/>
              </a:ext>
            </a:extLst>
          </p:cNvPr>
          <p:cNvSpPr txBox="1"/>
          <p:nvPr/>
        </p:nvSpPr>
        <p:spPr>
          <a:xfrm>
            <a:off x="1256275" y="2271449"/>
            <a:ext cx="9679449" cy="284705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b="1" i="0" kern="1200" cap="all" baseline="0">
                <a:solidFill>
                  <a:schemeClr val="bg1"/>
                </a:solidFill>
                <a:latin typeface="+mj-lt"/>
                <a:ea typeface="+mj-ea"/>
                <a:cs typeface="+mj-cs"/>
              </a:rPr>
              <a:t>Learning and change takes place in the language and conversation.</a:t>
            </a:r>
          </a:p>
        </p:txBody>
      </p:sp>
      <p:cxnSp>
        <p:nvCxnSpPr>
          <p:cNvPr id="13" name="Straight Connector 1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1766991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1B3B60C9-1ACA-8C2D-F7D4-F0508A63D390}"/>
              </a:ext>
            </a:extLst>
          </p:cNvPr>
          <p:cNvSpPr txBox="1"/>
          <p:nvPr/>
        </p:nvSpPr>
        <p:spPr>
          <a:xfrm>
            <a:off x="6096000" y="381935"/>
            <a:ext cx="4986955" cy="5974415"/>
          </a:xfrm>
          <a:prstGeom prst="rect">
            <a:avLst/>
          </a:prstGeom>
        </p:spPr>
        <p:txBody>
          <a:bodyPr vert="horz" lIns="91440" tIns="45720" rIns="91440" bIns="45720" rtlCol="0" anchor="ctr">
            <a:normAutofit/>
          </a:bodyPr>
          <a:lstStyle/>
          <a:p>
            <a:pPr indent="-228600" fontAlgn="base">
              <a:lnSpc>
                <a:spcPct val="90000"/>
              </a:lnSpc>
              <a:spcAft>
                <a:spcPts val="600"/>
              </a:spcAft>
              <a:buFont typeface="Arial" panose="020B0604020202020204" pitchFamily="34" charset="0"/>
              <a:buChar char="•"/>
            </a:pPr>
            <a:r>
              <a:rPr lang="en-US" sz="1500" b="0" i="0" dirty="0">
                <a:effectLst/>
              </a:rPr>
              <a:t>The fundamental principle underpinning our Relational Behaviour approach at </a:t>
            </a:r>
            <a:r>
              <a:rPr lang="en-US" sz="1500" dirty="0"/>
              <a:t>Ilsington</a:t>
            </a:r>
            <a:r>
              <a:rPr lang="en-US" sz="1500" b="0" i="0" dirty="0">
                <a:effectLst/>
              </a:rPr>
              <a:t> is establishing strong, positive, open relationships between the members of our community (staff, pupils and families).   </a:t>
            </a:r>
          </a:p>
          <a:p>
            <a:pPr indent="-228600" fontAlgn="base">
              <a:lnSpc>
                <a:spcPct val="90000"/>
              </a:lnSpc>
              <a:spcAft>
                <a:spcPts val="600"/>
              </a:spcAft>
              <a:buFont typeface="Arial" panose="020B0604020202020204" pitchFamily="34" charset="0"/>
              <a:buChar char="•"/>
            </a:pPr>
            <a:r>
              <a:rPr lang="en-US" sz="1500" b="0" i="0" dirty="0">
                <a:effectLst/>
              </a:rPr>
              <a:t>We believe that behaviour learning takes place in the conversation and understanding; co-operation is more valuable than conflict.  These principles allow us to discuss negative behaviour incidents calmly and proactively, on an incident-by-incident basis, through restorative conversations, and, if needed agree appropriate reparations or consequences with the child, rather than impose sanctions.  Rewards are given as an expression of gratitude for positive behaviour, with children fully understanding the behaviour being </a:t>
            </a:r>
            <a:r>
              <a:rPr lang="en-US" sz="1500" b="0" i="0" dirty="0" err="1">
                <a:effectLst/>
              </a:rPr>
              <a:t>recognised</a:t>
            </a:r>
            <a:r>
              <a:rPr lang="en-US" sz="1500" b="0" i="0" dirty="0">
                <a:effectLst/>
              </a:rPr>
              <a:t> and why. </a:t>
            </a:r>
          </a:p>
          <a:p>
            <a:pPr indent="-228600" fontAlgn="base">
              <a:lnSpc>
                <a:spcPct val="90000"/>
              </a:lnSpc>
              <a:spcAft>
                <a:spcPts val="600"/>
              </a:spcAft>
              <a:buFont typeface="Arial" panose="020B0604020202020204" pitchFamily="34" charset="0"/>
              <a:buChar char="•"/>
            </a:pPr>
            <a:r>
              <a:rPr lang="en-US" sz="1500" b="0" i="0" dirty="0">
                <a:effectLst/>
              </a:rPr>
              <a:t>We have three clear expectations: </a:t>
            </a:r>
          </a:p>
          <a:p>
            <a:pPr indent="-228600" fontAlgn="base">
              <a:lnSpc>
                <a:spcPct val="90000"/>
              </a:lnSpc>
              <a:spcAft>
                <a:spcPts val="600"/>
              </a:spcAft>
              <a:buFont typeface="Arial" panose="020B0604020202020204" pitchFamily="34" charset="0"/>
              <a:buChar char="•"/>
            </a:pPr>
            <a:r>
              <a:rPr lang="en-US" sz="1500" b="0" i="0" dirty="0">
                <a:effectLst/>
              </a:rPr>
              <a:t>Be ready </a:t>
            </a:r>
          </a:p>
          <a:p>
            <a:pPr indent="-228600" fontAlgn="base">
              <a:lnSpc>
                <a:spcPct val="90000"/>
              </a:lnSpc>
              <a:spcAft>
                <a:spcPts val="600"/>
              </a:spcAft>
              <a:buFont typeface="Arial" panose="020B0604020202020204" pitchFamily="34" charset="0"/>
              <a:buChar char="•"/>
            </a:pPr>
            <a:r>
              <a:rPr lang="en-US" sz="1500" b="0" i="0" dirty="0">
                <a:effectLst/>
              </a:rPr>
              <a:t>Be respectful </a:t>
            </a:r>
          </a:p>
          <a:p>
            <a:pPr indent="-228600" fontAlgn="base">
              <a:lnSpc>
                <a:spcPct val="90000"/>
              </a:lnSpc>
              <a:spcAft>
                <a:spcPts val="600"/>
              </a:spcAft>
              <a:buFont typeface="Arial" panose="020B0604020202020204" pitchFamily="34" charset="0"/>
              <a:buChar char="•"/>
            </a:pPr>
            <a:r>
              <a:rPr lang="en-US" sz="1500" b="0" i="0" dirty="0">
                <a:effectLst/>
              </a:rPr>
              <a:t>Be safe </a:t>
            </a:r>
          </a:p>
          <a:p>
            <a:pPr indent="-228600" fontAlgn="base">
              <a:lnSpc>
                <a:spcPct val="90000"/>
              </a:lnSpc>
              <a:spcAft>
                <a:spcPts val="600"/>
              </a:spcAft>
              <a:buFont typeface="Arial" panose="020B0604020202020204" pitchFamily="34" charset="0"/>
              <a:buChar char="•"/>
            </a:pPr>
            <a:r>
              <a:rPr lang="en-US" sz="1500" b="0" i="0" dirty="0">
                <a:effectLst/>
              </a:rPr>
              <a:t>All behaviour is discussed with explicit reference to one or more of these expectations.   </a:t>
            </a:r>
          </a:p>
          <a:p>
            <a:pPr indent="-228600" fontAlgn="base">
              <a:lnSpc>
                <a:spcPct val="90000"/>
              </a:lnSpc>
              <a:spcAft>
                <a:spcPts val="600"/>
              </a:spcAft>
              <a:buFont typeface="Arial" panose="020B0604020202020204" pitchFamily="34" charset="0"/>
              <a:buChar char="•"/>
            </a:pPr>
            <a:r>
              <a:rPr lang="en-US" sz="1500" b="0" i="0" dirty="0">
                <a:effectLst/>
              </a:rPr>
              <a:t>Through approaching behaviour this way, we ensure that children learn, develop and make long term choices through an understanding of impact, rather than respond to a punitive or generic reward system. </a:t>
            </a:r>
          </a:p>
        </p:txBody>
      </p:sp>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854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Oval 2">
            <a:extLst>
              <a:ext uri="{FF2B5EF4-FFF2-40B4-BE49-F238E27FC236}">
                <a16:creationId xmlns:a16="http://schemas.microsoft.com/office/drawing/2014/main" id="{7C498EA4-FF2C-D593-69EC-A5CA66A02C54}"/>
              </a:ext>
            </a:extLst>
          </p:cNvPr>
          <p:cNvSpPr/>
          <p:nvPr/>
        </p:nvSpPr>
        <p:spPr>
          <a:xfrm>
            <a:off x="2146852" y="1264257"/>
            <a:ext cx="8619214" cy="4094922"/>
          </a:xfrm>
          <a:prstGeom prst="wedgeEllipseCallou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b="1" dirty="0">
                <a:solidFill>
                  <a:schemeClr val="tx1"/>
                </a:solidFill>
              </a:rPr>
              <a:t>What do the children think?</a:t>
            </a:r>
          </a:p>
        </p:txBody>
      </p:sp>
      <p:sp>
        <p:nvSpPr>
          <p:cNvPr id="2" name="TextBox 1">
            <a:extLst>
              <a:ext uri="{FF2B5EF4-FFF2-40B4-BE49-F238E27FC236}">
                <a16:creationId xmlns:a16="http://schemas.microsoft.com/office/drawing/2014/main" id="{67D60838-A8F4-8D66-12A1-52B21EB19BBE}"/>
              </a:ext>
            </a:extLst>
          </p:cNvPr>
          <p:cNvSpPr txBox="1"/>
          <p:nvPr/>
        </p:nvSpPr>
        <p:spPr>
          <a:xfrm>
            <a:off x="8261405" y="6273579"/>
            <a:ext cx="3323645" cy="365760"/>
          </a:xfrm>
          <a:prstGeom prst="rect">
            <a:avLst/>
          </a:prstGeom>
          <a:noFill/>
        </p:spPr>
        <p:txBody>
          <a:bodyPr wrap="square" rtlCol="0">
            <a:spAutoFit/>
          </a:bodyPr>
          <a:lstStyle/>
          <a:p>
            <a:r>
              <a:rPr lang="en-GB" dirty="0"/>
              <a:t>VIDEO</a:t>
            </a:r>
          </a:p>
        </p:txBody>
      </p:sp>
    </p:spTree>
    <p:extLst>
      <p:ext uri="{BB962C8B-B14F-4D97-AF65-F5344CB8AC3E}">
        <p14:creationId xmlns:p14="http://schemas.microsoft.com/office/powerpoint/2010/main" val="402644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B651AED9-CC71-B22F-79E8-FBB6506BF470}"/>
              </a:ext>
            </a:extLst>
          </p:cNvPr>
          <p:cNvSpPr/>
          <p:nvPr/>
        </p:nvSpPr>
        <p:spPr>
          <a:xfrm>
            <a:off x="2115047" y="1033670"/>
            <a:ext cx="3172570" cy="1844702"/>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We talk it through together with the teachers.</a:t>
            </a:r>
          </a:p>
        </p:txBody>
      </p:sp>
      <p:sp>
        <p:nvSpPr>
          <p:cNvPr id="3" name="Speech Bubble: Oval 2">
            <a:extLst>
              <a:ext uri="{FF2B5EF4-FFF2-40B4-BE49-F238E27FC236}">
                <a16:creationId xmlns:a16="http://schemas.microsoft.com/office/drawing/2014/main" id="{B8E72055-82CD-E01A-5FC2-C9C648B45BEB}"/>
              </a:ext>
            </a:extLst>
          </p:cNvPr>
          <p:cNvSpPr/>
          <p:nvPr/>
        </p:nvSpPr>
        <p:spPr>
          <a:xfrm>
            <a:off x="7975158" y="3558210"/>
            <a:ext cx="3172570" cy="1844702"/>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The teachers are there to help us.</a:t>
            </a:r>
          </a:p>
        </p:txBody>
      </p:sp>
      <p:sp>
        <p:nvSpPr>
          <p:cNvPr id="4" name="Speech Bubble: Oval 3">
            <a:extLst>
              <a:ext uri="{FF2B5EF4-FFF2-40B4-BE49-F238E27FC236}">
                <a16:creationId xmlns:a16="http://schemas.microsoft.com/office/drawing/2014/main" id="{1659E4CF-0345-08C1-F660-6CBFB1CD5624}"/>
              </a:ext>
            </a:extLst>
          </p:cNvPr>
          <p:cNvSpPr/>
          <p:nvPr/>
        </p:nvSpPr>
        <p:spPr>
          <a:xfrm>
            <a:off x="6954746" y="858742"/>
            <a:ext cx="3922643" cy="1614115"/>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We take turns to explain our side of what happened.</a:t>
            </a:r>
          </a:p>
        </p:txBody>
      </p:sp>
      <p:sp>
        <p:nvSpPr>
          <p:cNvPr id="5" name="Speech Bubble: Oval 4">
            <a:extLst>
              <a:ext uri="{FF2B5EF4-FFF2-40B4-BE49-F238E27FC236}">
                <a16:creationId xmlns:a16="http://schemas.microsoft.com/office/drawing/2014/main" id="{74849B5C-14A3-E259-AEF0-EB2BDA70AC34}"/>
              </a:ext>
            </a:extLst>
          </p:cNvPr>
          <p:cNvSpPr/>
          <p:nvPr/>
        </p:nvSpPr>
        <p:spPr>
          <a:xfrm>
            <a:off x="1044272" y="3383281"/>
            <a:ext cx="3498574" cy="2194560"/>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Sometimes they might have to sit out of football  or the other games to calm down and to think,</a:t>
            </a:r>
          </a:p>
        </p:txBody>
      </p:sp>
      <p:sp>
        <p:nvSpPr>
          <p:cNvPr id="6" name="Speech Bubble: Oval 5">
            <a:extLst>
              <a:ext uri="{FF2B5EF4-FFF2-40B4-BE49-F238E27FC236}">
                <a16:creationId xmlns:a16="http://schemas.microsoft.com/office/drawing/2014/main" id="{B4036503-31B7-5808-4CB7-911BCAD3626A}"/>
              </a:ext>
            </a:extLst>
          </p:cNvPr>
          <p:cNvSpPr/>
          <p:nvPr/>
        </p:nvSpPr>
        <p:spPr>
          <a:xfrm>
            <a:off x="4785360" y="2365514"/>
            <a:ext cx="3053301" cy="264778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We try to be honest and to show respect.</a:t>
            </a:r>
          </a:p>
        </p:txBody>
      </p:sp>
    </p:spTree>
    <p:extLst>
      <p:ext uri="{BB962C8B-B14F-4D97-AF65-F5344CB8AC3E}">
        <p14:creationId xmlns:p14="http://schemas.microsoft.com/office/powerpoint/2010/main" val="2755534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1" name="Straight Connector 1030">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33" name="Rectangle 1032">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81E0A3E-5F62-3F43-067D-9B4E44FABD64}"/>
              </a:ext>
            </a:extLst>
          </p:cNvPr>
          <p:cNvSpPr txBox="1"/>
          <p:nvPr/>
        </p:nvSpPr>
        <p:spPr>
          <a:xfrm>
            <a:off x="457200" y="1598246"/>
            <a:ext cx="4412419" cy="3626217"/>
          </a:xfrm>
          <a:prstGeom prst="rect">
            <a:avLst/>
          </a:prstGeom>
        </p:spPr>
        <p:txBody>
          <a:bodyPr vert="horz" lIns="91440" tIns="45720" rIns="91440" bIns="45720" rtlCol="0" anchor="t">
            <a:normAutofit/>
          </a:bodyPr>
          <a:lstStyle/>
          <a:p>
            <a:pPr algn="r">
              <a:lnSpc>
                <a:spcPct val="90000"/>
              </a:lnSpc>
              <a:spcBef>
                <a:spcPct val="0"/>
              </a:spcBef>
              <a:spcAft>
                <a:spcPts val="600"/>
              </a:spcAft>
            </a:pPr>
            <a:r>
              <a:rPr lang="en-US" sz="6800" b="1" i="0" kern="1200" cap="all" baseline="0">
                <a:solidFill>
                  <a:schemeClr val="bg1"/>
                </a:solidFill>
                <a:latin typeface="+mj-lt"/>
                <a:ea typeface="+mj-ea"/>
                <a:cs typeface="+mj-cs"/>
              </a:rPr>
              <a:t>Further reading:</a:t>
            </a:r>
          </a:p>
        </p:txBody>
      </p:sp>
      <p:sp>
        <p:nvSpPr>
          <p:cNvPr id="1035"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1037" name="Straight Connector 103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1026" name="Picture 2" descr="When the Adults Change, Everything Changes: Seismic shifts in school  behaviour : Paul Dix: Amazon.co.uk: Books">
            <a:extLst>
              <a:ext uri="{FF2B5EF4-FFF2-40B4-BE49-F238E27FC236}">
                <a16:creationId xmlns:a16="http://schemas.microsoft.com/office/drawing/2014/main" id="{B6637C12-D95C-D90F-D74C-F1D4DE0DBC0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80256" y="1598246"/>
            <a:ext cx="3183204" cy="4783504"/>
          </a:xfrm>
          <a:prstGeom prst="rect">
            <a:avLst/>
          </a:prstGeom>
          <a:noFill/>
          <a:extLst>
            <a:ext uri="{909E8E84-426E-40DD-AFC4-6F175D3DCCD1}">
              <a14:hiddenFill xmlns:a14="http://schemas.microsoft.com/office/drawing/2010/main">
                <a:solidFill>
                  <a:srgbClr val="FFFFFF"/>
                </a:solidFill>
              </a14:hiddenFill>
            </a:ext>
          </a:extLst>
        </p:spPr>
      </p:pic>
      <p:sp>
        <p:nvSpPr>
          <p:cNvPr id="1039"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3368956955"/>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76</TotalTime>
  <Words>437</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Gill Sans Nova</vt:lpstr>
      <vt:lpstr>Univers</vt:lpstr>
      <vt:lpstr>GradientVTI</vt:lpstr>
      <vt:lpstr>Relational Behaviour</vt:lpstr>
      <vt:lpstr>The importance of building positive relationships between adults and children in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Relational Behaviour</dc:title>
  <dc:creator>anne Burns</dc:creator>
  <cp:lastModifiedBy>Samantha McCarthy-patmore</cp:lastModifiedBy>
  <cp:revision>6</cp:revision>
  <dcterms:created xsi:type="dcterms:W3CDTF">2022-11-10T15:49:17Z</dcterms:created>
  <dcterms:modified xsi:type="dcterms:W3CDTF">2023-09-21T13:27:55Z</dcterms:modified>
</cp:coreProperties>
</file>